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61" r:id="rId3"/>
    <p:sldId id="259" r:id="rId4"/>
    <p:sldId id="362" r:id="rId5"/>
    <p:sldId id="363" r:id="rId6"/>
    <p:sldId id="334" r:id="rId7"/>
    <p:sldId id="364" r:id="rId8"/>
    <p:sldId id="335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8">
          <p15:clr>
            <a:srgbClr val="A4A3A4"/>
          </p15:clr>
        </p15:guide>
        <p15:guide id="2" pos="243">
          <p15:clr>
            <a:srgbClr val="A4A3A4"/>
          </p15:clr>
        </p15:guide>
        <p15:guide id="3" pos="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7"/>
    <a:srgbClr val="006BB9"/>
    <a:srgbClr val="006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8" autoAdjust="0"/>
    <p:restoredTop sz="81862" autoAdjust="0"/>
  </p:normalViewPr>
  <p:slideViewPr>
    <p:cSldViewPr snapToGrid="0" snapToObjects="1">
      <p:cViewPr>
        <p:scale>
          <a:sx n="66" d="100"/>
          <a:sy n="66" d="100"/>
        </p:scale>
        <p:origin x="312" y="702"/>
      </p:cViewPr>
      <p:guideLst>
        <p:guide orient="horz" pos="1898"/>
        <p:guide pos="243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23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SISTEMI DI ADDUZIONE NOZIONI DI BASE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C95BF-A2AA-9A4B-B0A4-B6469C549F32}" type="datetime1">
              <a:rPr lang="it-IT" smtClean="0"/>
              <a:pPr/>
              <a:t>24/03/2017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4BAB-E1F6-43BD-8EFA-CFB602622DB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11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SISTEMI DI ADDUZIONE NOZIONI DI BASE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E0573-1288-3248-9BC8-1D78A41E912E}" type="datetime1">
              <a:rPr lang="it-IT" smtClean="0"/>
              <a:pPr/>
              <a:t>24/03/2017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5C25D-E567-D947-B609-F0784A07EE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028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52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37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1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508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74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L’accoppiamento avviene mediante compressione o del tubo o di una boccola posta sul raccordo che viene schiacciata mediante un’apposita ganascia azionata da una macchina o pinza pressatrice. Il portagomma è anti sfilamento e vengono compressi gli OR di tenuta.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76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7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207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3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207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51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9362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31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49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11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30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01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89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5C25D-E567-D947-B609-F0784A07EE5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92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51259" y="2999141"/>
            <a:ext cx="8326914" cy="12278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</a:t>
            </a:r>
            <a:r>
              <a:rPr lang="it-IT" dirty="0" err="1" smtClean="0"/>
              <a:t>modificarE</a:t>
            </a:r>
            <a:r>
              <a:rPr lang="it-IT" dirty="0" smtClean="0"/>
              <a:t> il titolo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1" hasCustomPrompt="1"/>
          </p:nvPr>
        </p:nvSpPr>
        <p:spPr>
          <a:xfrm>
            <a:off x="368511" y="4235576"/>
            <a:ext cx="5657850" cy="9086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Fare clic per modificare il sottotitolo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396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496455"/>
            <a:ext cx="8229600" cy="5888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50"/>
              </a:spcBef>
              <a:buClr>
                <a:srgbClr val="006BB9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  <a:noFill/>
        </p:spPr>
        <p:txBody>
          <a:bodyPr/>
          <a:lstStyle>
            <a:lvl1pPr algn="ctr">
              <a:defRPr/>
            </a:lvl1pPr>
          </a:lstStyle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  <a:t>Ufficio Tecnico e Progettazione Impianti – Valsir S.p.A.</a:t>
            </a:r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/>
          <a:lstStyle>
            <a:lvl1pPr algn="l">
              <a:defRPr/>
            </a:lvl1pPr>
          </a:lstStyle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‹N›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8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3"/>
          <p:cNvSpPr>
            <a:spLocks noGrp="1"/>
          </p:cNvSpPr>
          <p:nvPr userDrawn="1">
            <p:ph type="ftr" sz="quarter" idx="3"/>
          </p:nvPr>
        </p:nvSpPr>
        <p:spPr>
          <a:xfrm>
            <a:off x="2690091" y="6356350"/>
            <a:ext cx="3763818" cy="365125"/>
          </a:xfrm>
          <a:prstGeom prst="rect">
            <a:avLst/>
          </a:prstGeom>
          <a:noFill/>
        </p:spPr>
        <p:txBody>
          <a:bodyPr/>
          <a:lstStyle>
            <a:lvl1pPr algn="ctr">
              <a:defRPr/>
            </a:lvl1pPr>
          </a:lstStyle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rPr>
              <a:t>Ufficio Tecnico e Progettazione Impianti – Valsir S.p.A.</a:t>
            </a:r>
          </a:p>
        </p:txBody>
      </p:sp>
      <p:sp>
        <p:nvSpPr>
          <p:cNvPr id="9" name="Segnaposto numero diapositiva 4"/>
          <p:cNvSpPr>
            <a:spLocks noGrp="1"/>
          </p:cNvSpPr>
          <p:nvPr userDrawn="1">
            <p:ph type="sldNum" sz="quarter" idx="4"/>
          </p:nvPr>
        </p:nvSpPr>
        <p:spPr>
          <a:xfrm>
            <a:off x="495300" y="6356350"/>
            <a:ext cx="2133600" cy="365125"/>
          </a:xfrm>
          <a:prstGeom prst="rect">
            <a:avLst/>
          </a:prstGeom>
          <a:noFill/>
        </p:spPr>
        <p:txBody>
          <a:bodyPr/>
          <a:lstStyle>
            <a:lvl1pPr algn="l">
              <a:defRPr/>
            </a:lvl1pPr>
          </a:lstStyle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‹N›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ottotitolo 2"/>
          <p:cNvSpPr txBox="1">
            <a:spLocks/>
          </p:cNvSpPr>
          <p:nvPr userDrawn="1"/>
        </p:nvSpPr>
        <p:spPr>
          <a:xfrm>
            <a:off x="387048" y="0"/>
            <a:ext cx="7723404" cy="511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baseline="0" dirty="0" smtClean="0">
                <a:solidFill>
                  <a:srgbClr val="595959"/>
                </a:solidFill>
                <a:latin typeface="Arial"/>
                <a:cs typeface="Arial"/>
              </a:rPr>
              <a:t>WATER SUPPLY SYSTEMS </a:t>
            </a:r>
            <a:r>
              <a:rPr lang="it-IT" sz="1600" b="1" baseline="0" dirty="0" smtClean="0">
                <a:solidFill>
                  <a:schemeClr val="accent1"/>
                </a:solidFill>
                <a:latin typeface="Arial"/>
                <a:cs typeface="Arial"/>
              </a:rPr>
              <a:t>THERMOLINE SYSTEM</a:t>
            </a:r>
            <a:endParaRPr lang="it-IT" sz="1600" b="1" baseline="30000" dirty="0">
              <a:solidFill>
                <a:srgbClr val="0081C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49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WATER SUPPLY SYSTEM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1"/>
          </p:nvPr>
        </p:nvSpPr>
        <p:spPr>
          <a:xfrm>
            <a:off x="368511" y="3772629"/>
            <a:ext cx="5657850" cy="908628"/>
          </a:xfrm>
        </p:spPr>
        <p:txBody>
          <a:bodyPr/>
          <a:lstStyle/>
          <a:p>
            <a:r>
              <a:rPr lang="it-IT" dirty="0" smtClean="0"/>
              <a:t>THERMOLINE SYSTEM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49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361680" cy="588818"/>
          </a:xfrm>
        </p:spPr>
        <p:txBody>
          <a:bodyPr/>
          <a:lstStyle/>
          <a:p>
            <a:r>
              <a:rPr lang="it-IT" dirty="0" smtClean="0"/>
              <a:t>PEXAL TWIST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0999" y="1450474"/>
            <a:ext cx="4282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pipe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80" y="1772746"/>
            <a:ext cx="4464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0999" y="1450474"/>
            <a:ext cx="4282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r="6786"/>
          <a:stretch/>
        </p:blipFill>
        <p:spPr bwMode="auto">
          <a:xfrm>
            <a:off x="4663440" y="1772746"/>
            <a:ext cx="414208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361680" cy="588818"/>
          </a:xfrm>
        </p:spPr>
        <p:txBody>
          <a:bodyPr/>
          <a:lstStyle/>
          <a:p>
            <a:r>
              <a:rPr lang="it-IT" dirty="0" smtClean="0"/>
              <a:t>PEXAL TWIST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2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0999" y="1450474"/>
            <a:ext cx="4282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Lubricate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39" y="1772745"/>
            <a:ext cx="4142081" cy="28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361680" cy="588818"/>
          </a:xfrm>
        </p:spPr>
        <p:txBody>
          <a:bodyPr/>
          <a:lstStyle/>
          <a:p>
            <a:r>
              <a:rPr lang="it-IT" dirty="0" smtClean="0"/>
              <a:t>Pexal twist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20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0999" y="1450474"/>
            <a:ext cx="4282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Lubricate</a:t>
            </a: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olive and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772744"/>
            <a:ext cx="4142080" cy="28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361680" cy="588818"/>
          </a:xfrm>
        </p:spPr>
        <p:txBody>
          <a:bodyPr/>
          <a:lstStyle/>
          <a:p>
            <a:r>
              <a:rPr lang="it-IT" dirty="0" smtClean="0"/>
              <a:t>Pexal twist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0999" y="1450474"/>
            <a:ext cx="4394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Lubricate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 and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/>
        </p:blipFill>
        <p:spPr bwMode="auto">
          <a:xfrm>
            <a:off x="4663440" y="1772743"/>
            <a:ext cx="4142080" cy="28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361680" cy="588818"/>
          </a:xfrm>
        </p:spPr>
        <p:txBody>
          <a:bodyPr/>
          <a:lstStyle/>
          <a:p>
            <a:r>
              <a:rPr lang="it-IT" dirty="0" smtClean="0"/>
              <a:t>Pexal twist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7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772742"/>
            <a:ext cx="4148236" cy="288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361680" cy="588818"/>
          </a:xfrm>
        </p:spPr>
        <p:txBody>
          <a:bodyPr/>
          <a:lstStyle/>
          <a:p>
            <a:r>
              <a:rPr lang="it-IT" dirty="0" smtClean="0"/>
              <a:t>Pexal twist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80999" y="1450474"/>
            <a:ext cx="4419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Lubricate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 and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Tighten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Pexal </a:t>
            </a:r>
            <a:r>
              <a:rPr lang="it-IT" dirty="0" err="1" smtClean="0"/>
              <a:t>brass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1000" y="1630463"/>
            <a:ext cx="5122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fittings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Brass body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crimping</a:t>
            </a:r>
            <a:endParaRPr lang="it-IT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sleeve 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fastener</a:t>
            </a:r>
            <a:endParaRPr lang="it-IT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Vitali\Desktop\slide adduzione\IMMAGINI-ADDUZIONE\MT-ADDUZIONE_CAP-02\STILL_PEXALBRASS_02_REV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41" y="1780661"/>
            <a:ext cx="3431137" cy="33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0999" y="1450474"/>
            <a:ext cx="4282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80" y="1772746"/>
            <a:ext cx="4464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229600" cy="588818"/>
          </a:xfrm>
        </p:spPr>
        <p:txBody>
          <a:bodyPr/>
          <a:lstStyle/>
          <a:p>
            <a:r>
              <a:rPr lang="it-IT" dirty="0" smtClean="0"/>
              <a:t>PEXAL BRASS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9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0999" y="1450474"/>
            <a:ext cx="4282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r="6786"/>
          <a:stretch/>
        </p:blipFill>
        <p:spPr bwMode="auto">
          <a:xfrm>
            <a:off x="4663440" y="1772746"/>
            <a:ext cx="414208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229600" cy="588818"/>
          </a:xfrm>
        </p:spPr>
        <p:txBody>
          <a:bodyPr/>
          <a:lstStyle/>
          <a:p>
            <a:r>
              <a:rPr lang="it-IT" dirty="0" smtClean="0"/>
              <a:t>PEXAL BRASS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48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0999" y="1450474"/>
            <a:ext cx="4282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Lubricate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39" y="1772745"/>
            <a:ext cx="4142081" cy="28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229600" cy="588818"/>
          </a:xfrm>
        </p:spPr>
        <p:txBody>
          <a:bodyPr/>
          <a:lstStyle/>
          <a:p>
            <a:r>
              <a:rPr lang="it-IT" dirty="0" smtClean="0"/>
              <a:t>PEXAL BRASS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53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816"/>
            <a:ext cx="9144000" cy="4261344"/>
          </a:xfrm>
          <a:prstGeom prst="rect">
            <a:avLst/>
          </a:prstGeom>
        </p:spPr>
      </p:pic>
      <p:sp>
        <p:nvSpPr>
          <p:cNvPr id="11" name="Segnaposto contenuto 4"/>
          <p:cNvSpPr>
            <a:spLocks noGrp="1"/>
          </p:cNvSpPr>
          <p:nvPr>
            <p:ph idx="1"/>
          </p:nvPr>
        </p:nvSpPr>
        <p:spPr>
          <a:xfrm>
            <a:off x="457199" y="1280160"/>
            <a:ext cx="8581697" cy="507619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Thermoline</a:t>
            </a:r>
            <a:r>
              <a:rPr lang="en-GB" dirty="0" smtClean="0"/>
              <a:t> is a plastic pipe produced with crosslinked polyethylene, available </a:t>
            </a:r>
            <a:r>
              <a:rPr lang="en-GB" b="1" dirty="0" smtClean="0"/>
              <a:t>with oxygen barrier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THERMOLINE </a:t>
            </a:r>
            <a:r>
              <a:rPr lang="it-IT" dirty="0" smtClean="0"/>
              <a:t>with </a:t>
            </a:r>
            <a:r>
              <a:rPr lang="it-IT" dirty="0" err="1" smtClean="0"/>
              <a:t>oxygen</a:t>
            </a:r>
            <a:r>
              <a:rPr lang="it-IT" dirty="0" smtClean="0"/>
              <a:t> </a:t>
            </a:r>
            <a:r>
              <a:rPr lang="it-IT" dirty="0" err="1" smtClean="0"/>
              <a:t>barrier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4610405" y="5553385"/>
            <a:ext cx="4129087" cy="5847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pitchFamily="-111" charset="2"/>
              <a:buNone/>
              <a:defRPr/>
            </a:pPr>
            <a:r>
              <a:rPr lang="it-IT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+mn-ea"/>
                <a:cs typeface="Arial"/>
              </a:rPr>
              <a:t>Internal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it-IT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+mn-ea"/>
                <a:cs typeface="Arial"/>
              </a:rPr>
              <a:t>layer</a:t>
            </a:r>
            <a:endParaRPr lang="it-IT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+mn-ea"/>
              <a:cs typeface="Arial"/>
            </a:endParaRPr>
          </a:p>
          <a:p>
            <a:pPr>
              <a:lnSpc>
                <a:spcPct val="100000"/>
              </a:lnSpc>
              <a:buFont typeface="Wingdings" pitchFamily="-111" charset="2"/>
              <a:buNone/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Made of PE-X (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crosslinke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polyethylene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3" name="Connettore 4 12"/>
          <p:cNvCxnSpPr>
            <a:stCxn id="12" idx="0"/>
          </p:cNvCxnSpPr>
          <p:nvPr/>
        </p:nvCxnSpPr>
        <p:spPr>
          <a:xfrm flipV="1">
            <a:off x="6674949" y="4422376"/>
            <a:ext cx="356472" cy="11310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numero diapositiva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669701" y="2491084"/>
            <a:ext cx="3288542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-111" charset="2"/>
              <a:buNone/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rPr>
              <a:t>Binding layer</a:t>
            </a:r>
          </a:p>
          <a:p>
            <a:pPr>
              <a:lnSpc>
                <a:spcPct val="100000"/>
              </a:lnSpc>
              <a:buFont typeface="Wingdings" pitchFamily="-111" charset="2"/>
              <a:buNone/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Made up of a strong adhesive that binds EVOH and PE-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Xb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layers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169" name="Connettore 2 7168"/>
          <p:cNvCxnSpPr>
            <a:stCxn id="32" idx="3"/>
          </p:cNvCxnSpPr>
          <p:nvPr/>
        </p:nvCxnSpPr>
        <p:spPr>
          <a:xfrm>
            <a:off x="3958243" y="2906583"/>
            <a:ext cx="2515393" cy="11247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315969" y="4748550"/>
            <a:ext cx="5057309" cy="5847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itchFamily="-111" charset="2"/>
              <a:buNone/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cs typeface="Arial"/>
              </a:rPr>
              <a:t>External layer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(oxygen barrier)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 pitchFamily="-111" charset="2"/>
              <a:buNone/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EVOH (Ethylene vinyl alcohol)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0" name="Connettore 4 12"/>
          <p:cNvCxnSpPr>
            <a:stCxn id="19" idx="0"/>
          </p:cNvCxnSpPr>
          <p:nvPr/>
        </p:nvCxnSpPr>
        <p:spPr>
          <a:xfrm flipV="1">
            <a:off x="2844624" y="4422376"/>
            <a:ext cx="168422" cy="3261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772745"/>
            <a:ext cx="4142080" cy="28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229600" cy="588818"/>
          </a:xfrm>
        </p:spPr>
        <p:txBody>
          <a:bodyPr/>
          <a:lstStyle/>
          <a:p>
            <a:r>
              <a:rPr lang="it-IT" dirty="0" smtClean="0"/>
              <a:t>PEXAL BRASS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80999" y="1450474"/>
            <a:ext cx="4282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Lubricate</a:t>
            </a: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"/>
          <a:stretch/>
        </p:blipFill>
        <p:spPr bwMode="auto">
          <a:xfrm>
            <a:off x="4663440" y="1450474"/>
            <a:ext cx="4142080" cy="320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229600" cy="588818"/>
          </a:xfrm>
        </p:spPr>
        <p:txBody>
          <a:bodyPr/>
          <a:lstStyle/>
          <a:p>
            <a:r>
              <a:rPr lang="it-IT" dirty="0" smtClean="0"/>
              <a:t>PEXAL BRASS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80999" y="1450474"/>
            <a:ext cx="4282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Ream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Lubricate</a:t>
            </a: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Font typeface="+mj-lt"/>
              <a:buAutoNum type="arabicPeriod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sleeve</a:t>
            </a:r>
          </a:p>
        </p:txBody>
      </p:sp>
    </p:spTree>
    <p:extLst>
      <p:ext uri="{BB962C8B-B14F-4D97-AF65-F5344CB8AC3E}">
        <p14:creationId xmlns:p14="http://schemas.microsoft.com/office/powerpoint/2010/main" val="30637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686800" cy="588818"/>
          </a:xfrm>
        </p:spPr>
        <p:txBody>
          <a:bodyPr/>
          <a:lstStyle/>
          <a:p>
            <a:r>
              <a:rPr lang="it-IT" dirty="0" smtClean="0"/>
              <a:t>BRAVOPRESS</a:t>
            </a:r>
            <a:endParaRPr lang="it-IT" sz="265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1000" y="1630463"/>
            <a:ext cx="5122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Lightness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chlorine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crimping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it-IT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r="8301"/>
          <a:stretch/>
        </p:blipFill>
        <p:spPr>
          <a:xfrm>
            <a:off x="5476774" y="1883846"/>
            <a:ext cx="3457903" cy="32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619"/>
            <a:ext cx="9144000" cy="4130747"/>
          </a:xfrm>
          <a:prstGeom prst="rect">
            <a:avLst/>
          </a:prstGeom>
        </p:spPr>
      </p:pic>
      <p:sp>
        <p:nvSpPr>
          <p:cNvPr id="11" name="Segnaposto contenuto 4"/>
          <p:cNvSpPr>
            <a:spLocks noGrp="1"/>
          </p:cNvSpPr>
          <p:nvPr>
            <p:ph idx="1"/>
          </p:nvPr>
        </p:nvSpPr>
        <p:spPr>
          <a:xfrm>
            <a:off x="457199" y="1280160"/>
            <a:ext cx="8581697" cy="507619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And without oxygen barrier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THERMOLINE with </a:t>
            </a:r>
            <a:r>
              <a:rPr lang="it-IT" dirty="0" err="1"/>
              <a:t>oxygen</a:t>
            </a:r>
            <a:r>
              <a:rPr lang="it-IT" dirty="0"/>
              <a:t> </a:t>
            </a:r>
            <a:r>
              <a:rPr lang="it-IT" dirty="0" err="1"/>
              <a:t>barrier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309255" y="4820591"/>
            <a:ext cx="4129087" cy="3385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0000"/>
              </a:lnSpc>
              <a:buFont typeface="Wingdings" pitchFamily="-111" charset="2"/>
              <a:buNone/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Made of PE-X (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Crosslinke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Polyethylene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)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4" name="Connettore 4 12"/>
          <p:cNvCxnSpPr>
            <a:stCxn id="21" idx="0"/>
          </p:cNvCxnSpPr>
          <p:nvPr/>
        </p:nvCxnSpPr>
        <p:spPr>
          <a:xfrm flipV="1">
            <a:off x="3373799" y="3689583"/>
            <a:ext cx="356472" cy="11310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CHARACTERISTICS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4928455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 err="1" smtClean="0"/>
              <a:t>Resistance</a:t>
            </a:r>
            <a:r>
              <a:rPr lang="it-IT" b="1" dirty="0" smtClean="0"/>
              <a:t> to </a:t>
            </a:r>
            <a:r>
              <a:rPr lang="it-IT" b="1" dirty="0" err="1" smtClean="0"/>
              <a:t>corrosion</a:t>
            </a:r>
            <a:r>
              <a:rPr lang="it-IT" b="1" dirty="0" smtClean="0"/>
              <a:t>.</a:t>
            </a:r>
            <a:endParaRPr lang="it-IT" b="1" dirty="0" smtClean="0"/>
          </a:p>
          <a:p>
            <a:pPr>
              <a:lnSpc>
                <a:spcPct val="150000"/>
              </a:lnSpc>
            </a:pPr>
            <a:r>
              <a:rPr lang="it-IT" dirty="0" err="1" smtClean="0"/>
              <a:t>Resistance</a:t>
            </a:r>
            <a:r>
              <a:rPr lang="it-IT" dirty="0" smtClean="0"/>
              <a:t> to </a:t>
            </a:r>
            <a:r>
              <a:rPr lang="it-IT" dirty="0" err="1" smtClean="0"/>
              <a:t>abrasion</a:t>
            </a:r>
            <a:r>
              <a:rPr lang="it-IT" dirty="0" smtClean="0"/>
              <a:t>.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err="1" smtClean="0"/>
              <a:t>Flexibility</a:t>
            </a:r>
            <a:r>
              <a:rPr lang="it-IT" dirty="0" smtClean="0"/>
              <a:t>.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b="1" dirty="0" err="1" smtClean="0"/>
              <a:t>Lightweight</a:t>
            </a:r>
            <a:r>
              <a:rPr lang="it-IT" b="1" dirty="0" smtClean="0"/>
              <a:t>.</a:t>
            </a:r>
            <a:endParaRPr lang="it-IT" b="1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Thermal </a:t>
            </a:r>
            <a:r>
              <a:rPr lang="it-IT" dirty="0" err="1" smtClean="0"/>
              <a:t>memory</a:t>
            </a:r>
            <a:r>
              <a:rPr lang="it-IT" dirty="0" smtClean="0"/>
              <a:t> (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avaible</a:t>
            </a:r>
            <a:r>
              <a:rPr lang="it-IT" dirty="0" smtClean="0"/>
              <a:t> on </a:t>
            </a:r>
            <a:r>
              <a:rPr lang="it-IT" dirty="0" err="1" smtClean="0"/>
              <a:t>pipes</a:t>
            </a:r>
            <a:r>
              <a:rPr lang="it-IT" dirty="0" smtClean="0"/>
              <a:t> with </a:t>
            </a:r>
            <a:r>
              <a:rPr lang="it-IT" dirty="0" err="1" smtClean="0"/>
              <a:t>oxygen</a:t>
            </a:r>
            <a:r>
              <a:rPr lang="it-IT" dirty="0" smtClean="0"/>
              <a:t> </a:t>
            </a:r>
            <a:r>
              <a:rPr lang="it-IT" dirty="0" err="1" smtClean="0"/>
              <a:t>barrier</a:t>
            </a:r>
            <a:r>
              <a:rPr lang="it-IT" dirty="0" smtClean="0"/>
              <a:t>).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55" y="2049270"/>
            <a:ext cx="3301145" cy="30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55" y="2049270"/>
            <a:ext cx="3301145" cy="3023849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CHARACTERISTICS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4928455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 err="1" smtClean="0"/>
              <a:t>Resistance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temperatures</a:t>
            </a:r>
            <a:r>
              <a:rPr lang="it-IT" dirty="0" smtClean="0"/>
              <a:t>.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b="1" dirty="0" err="1" smtClean="0"/>
              <a:t>Durability</a:t>
            </a:r>
            <a:r>
              <a:rPr lang="it-IT" b="1" dirty="0" smtClean="0"/>
              <a:t>.</a:t>
            </a:r>
            <a:endParaRPr lang="it-IT" b="1" dirty="0" smtClean="0"/>
          </a:p>
          <a:p>
            <a:pPr>
              <a:lnSpc>
                <a:spcPct val="150000"/>
              </a:lnSpc>
            </a:pPr>
            <a:r>
              <a:rPr lang="it-IT" dirty="0" err="1" smtClean="0"/>
              <a:t>Acoustic</a:t>
            </a:r>
            <a:r>
              <a:rPr lang="it-IT" dirty="0" smtClean="0"/>
              <a:t> </a:t>
            </a:r>
            <a:r>
              <a:rPr lang="it-IT" dirty="0" err="1" smtClean="0"/>
              <a:t>insulation</a:t>
            </a:r>
            <a:r>
              <a:rPr lang="it-IT" dirty="0" smtClean="0"/>
              <a:t>.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Thermal </a:t>
            </a:r>
            <a:r>
              <a:rPr lang="it-IT" dirty="0" err="1" smtClean="0"/>
              <a:t>Conductivity</a:t>
            </a:r>
            <a:r>
              <a:rPr lang="it-IT" dirty="0" smtClean="0"/>
              <a:t>.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err="1" smtClean="0"/>
              <a:t>Ecology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32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589818" cy="588818"/>
          </a:xfrm>
        </p:spPr>
        <p:txBody>
          <a:bodyPr/>
          <a:lstStyle/>
          <a:p>
            <a:r>
              <a:rPr lang="it-IT" dirty="0" smtClean="0"/>
              <a:t>THERMOLINE </a:t>
            </a:r>
            <a:r>
              <a:rPr lang="it-IT" dirty="0" err="1" smtClean="0"/>
              <a:t>product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1132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THERMOLINE </a:t>
            </a:r>
            <a:r>
              <a:rPr lang="it-IT" b="1" dirty="0" err="1" smtClean="0"/>
              <a:t>pipes</a:t>
            </a:r>
            <a:r>
              <a:rPr lang="it-IT" b="1" dirty="0" smtClean="0"/>
              <a:t> are </a:t>
            </a:r>
            <a:r>
              <a:rPr lang="it-IT" b="1" dirty="0" err="1" smtClean="0"/>
              <a:t>available</a:t>
            </a:r>
            <a:r>
              <a:rPr lang="it-IT" b="1" dirty="0" smtClean="0"/>
              <a:t> from 12 to </a:t>
            </a:r>
            <a:r>
              <a:rPr lang="it-IT" b="1" dirty="0" smtClean="0"/>
              <a:t>25 mm, </a:t>
            </a:r>
            <a:r>
              <a:rPr lang="it-IT" b="1" dirty="0" err="1" smtClean="0"/>
              <a:t>also</a:t>
            </a:r>
            <a:r>
              <a:rPr lang="it-IT" b="1" dirty="0" smtClean="0"/>
              <a:t> with </a:t>
            </a:r>
            <a:r>
              <a:rPr lang="it-IT" b="1" dirty="0" err="1" smtClean="0"/>
              <a:t>corrugated</a:t>
            </a:r>
            <a:r>
              <a:rPr lang="it-IT" b="1" dirty="0" smtClean="0"/>
              <a:t> </a:t>
            </a:r>
            <a:r>
              <a:rPr lang="it-IT" b="1" dirty="0" err="1" smtClean="0"/>
              <a:t>protective</a:t>
            </a:r>
            <a:r>
              <a:rPr lang="it-IT" b="1" dirty="0" smtClean="0"/>
              <a:t> </a:t>
            </a:r>
            <a:r>
              <a:rPr lang="it-IT" b="1" dirty="0" err="1" smtClean="0"/>
              <a:t>sheath</a:t>
            </a:r>
            <a:r>
              <a:rPr lang="it-IT" b="1" dirty="0" smtClean="0"/>
              <a:t>.</a:t>
            </a:r>
            <a:endParaRPr lang="it-IT" b="1" dirty="0" smtClean="0"/>
          </a:p>
          <a:p>
            <a:pPr marL="0" indent="0">
              <a:buNone/>
            </a:pPr>
            <a:endParaRPr lang="it-IT" sz="1400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6" y="2502826"/>
            <a:ext cx="8587528" cy="34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589818" cy="588818"/>
          </a:xfrm>
        </p:spPr>
        <p:txBody>
          <a:bodyPr/>
          <a:lstStyle/>
          <a:p>
            <a:r>
              <a:rPr lang="it-IT" dirty="0" err="1" smtClean="0"/>
              <a:t>certifications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1132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THERMOLINE </a:t>
            </a:r>
            <a:r>
              <a:rPr lang="en-GB" dirty="0" smtClean="0"/>
              <a:t>is manufactured in </a:t>
            </a:r>
            <a:r>
              <a:rPr lang="en-GB" dirty="0" smtClean="0"/>
              <a:t>accordance to international standard </a:t>
            </a:r>
            <a:r>
              <a:rPr lang="en-GB" b="1" dirty="0" smtClean="0"/>
              <a:t>ISO 15875 </a:t>
            </a:r>
            <a:r>
              <a:rPr lang="en-GB" dirty="0" smtClean="0"/>
              <a:t>and certified by the strictest certification bodies: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sz="1400" dirty="0" smtClean="0"/>
          </a:p>
          <a:p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547" y="2856754"/>
            <a:ext cx="4937123" cy="26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3"/>
          <p:cNvSpPr>
            <a:spLocks noGrp="1"/>
          </p:cNvSpPr>
          <p:nvPr>
            <p:ph type="title"/>
          </p:nvPr>
        </p:nvSpPr>
        <p:spPr>
          <a:xfrm>
            <a:off x="457200" y="496455"/>
            <a:ext cx="8589818" cy="588818"/>
          </a:xfrm>
        </p:spPr>
        <p:txBody>
          <a:bodyPr/>
          <a:lstStyle/>
          <a:p>
            <a:r>
              <a:rPr lang="it-IT" dirty="0" smtClean="0"/>
              <a:t>Valsir </a:t>
            </a:r>
            <a:r>
              <a:rPr lang="it-IT" dirty="0" err="1" smtClean="0"/>
              <a:t>fittings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endParaRPr lang="it-IT" dirty="0"/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507064" y="1291115"/>
            <a:ext cx="8229600" cy="5235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50"/>
              </a:spcBef>
              <a:buClr>
                <a:srgbClr val="006BB9"/>
              </a:buClr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b="1" dirty="0" smtClean="0"/>
              <a:t>The </a:t>
            </a:r>
            <a:r>
              <a:rPr lang="it-IT" b="1" dirty="0" err="1" smtClean="0"/>
              <a:t>following</a:t>
            </a:r>
            <a:r>
              <a:rPr lang="it-IT" b="1" dirty="0" smtClean="0"/>
              <a:t> </a:t>
            </a:r>
            <a:r>
              <a:rPr lang="it-IT" b="1" dirty="0" err="1" smtClean="0"/>
              <a:t>fittings</a:t>
            </a:r>
            <a:r>
              <a:rPr lang="it-IT" b="1" dirty="0" smtClean="0"/>
              <a:t> are </a:t>
            </a:r>
            <a:r>
              <a:rPr lang="it-IT" b="1" dirty="0" err="1" smtClean="0"/>
              <a:t>available</a:t>
            </a:r>
            <a:r>
              <a:rPr lang="it-IT" b="1" dirty="0" smtClean="0"/>
              <a:t>:</a:t>
            </a:r>
            <a:endParaRPr lang="it-IT" b="1" dirty="0" smtClean="0"/>
          </a:p>
          <a:p>
            <a:pPr marL="0" indent="0">
              <a:buFont typeface="Arial"/>
              <a:buNone/>
            </a:pPr>
            <a:endParaRPr lang="it-IT" sz="1400" dirty="0" smtClean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1" y="2020467"/>
            <a:ext cx="9068826" cy="38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PEXAL TWIST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818B7E-4CA9-47A4-AB29-842A634E638C}" type="slidenum">
              <a:rPr lang="it-IT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it-IT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09255" y="2701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57200" y="180109"/>
            <a:ext cx="3671455" cy="1801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6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2293" name="Picture 5" descr="C:\Users\Vitali\Desktop\slide adduzione\IMMAGINI-ADDUZIONE\MT-ADDUZIONE_CAP-02\STILL_PEXALTWIST_esploso_REV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42" y="1848279"/>
            <a:ext cx="3431137" cy="32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81000" y="1630463"/>
            <a:ext cx="5122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Reusable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special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indent="0">
          <a:buNone/>
          <a:defRPr sz="1600" b="1" dirty="0" smtClean="0">
            <a:solidFill>
              <a:srgbClr val="59595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</TotalTime>
  <Words>381</Words>
  <Application>Microsoft Office PowerPoint</Application>
  <PresentationFormat>Presentazione su schermo (4:3)</PresentationFormat>
  <Paragraphs>144</Paragraphs>
  <Slides>22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Tema di Office</vt:lpstr>
      <vt:lpstr>Presentazione standard di PowerPoint</vt:lpstr>
      <vt:lpstr>THERMOLINE with oxygen barrier</vt:lpstr>
      <vt:lpstr>THERMOLINE with oxygen barrier</vt:lpstr>
      <vt:lpstr>CHARACTERISTICS</vt:lpstr>
      <vt:lpstr>CHARACTERISTICS</vt:lpstr>
      <vt:lpstr>THERMOLINE product range</vt:lpstr>
      <vt:lpstr>certifications</vt:lpstr>
      <vt:lpstr>Valsir fittings range</vt:lpstr>
      <vt:lpstr>PEXAL TWIST</vt:lpstr>
      <vt:lpstr>PEXAL TWIST</vt:lpstr>
      <vt:lpstr>PEXAL TWIST</vt:lpstr>
      <vt:lpstr>Pexal twist</vt:lpstr>
      <vt:lpstr>Pexal twist</vt:lpstr>
      <vt:lpstr>Pexal twist</vt:lpstr>
      <vt:lpstr>Pexal twist</vt:lpstr>
      <vt:lpstr>Pexal brass</vt:lpstr>
      <vt:lpstr>PEXAL BRASS</vt:lpstr>
      <vt:lpstr>PEXAL BRASS</vt:lpstr>
      <vt:lpstr>PEXAL BRASS</vt:lpstr>
      <vt:lpstr>PEXAL BRASS</vt:lpstr>
      <vt:lpstr>PEXAL BRASS</vt:lpstr>
      <vt:lpstr>BRAVOPRESS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aa aaa</dc:creator>
  <cp:lastModifiedBy>Pinzi Claudio</cp:lastModifiedBy>
  <cp:revision>236</cp:revision>
  <dcterms:created xsi:type="dcterms:W3CDTF">2012-10-10T16:11:37Z</dcterms:created>
  <dcterms:modified xsi:type="dcterms:W3CDTF">2017-03-24T13:09:42Z</dcterms:modified>
</cp:coreProperties>
</file>